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9"/>
  </p:notesMasterIdLst>
  <p:sldIdLst>
    <p:sldId id="269" r:id="rId2"/>
    <p:sldId id="338" r:id="rId3"/>
    <p:sldId id="336" r:id="rId4"/>
    <p:sldId id="325" r:id="rId5"/>
    <p:sldId id="346" r:id="rId6"/>
    <p:sldId id="347" r:id="rId7"/>
    <p:sldId id="348" r:id="rId8"/>
    <p:sldId id="349" r:id="rId9"/>
    <p:sldId id="339" r:id="rId10"/>
    <p:sldId id="340" r:id="rId11"/>
    <p:sldId id="341" r:id="rId12"/>
    <p:sldId id="329" r:id="rId13"/>
    <p:sldId id="342" r:id="rId14"/>
    <p:sldId id="344" r:id="rId15"/>
    <p:sldId id="345" r:id="rId16"/>
    <p:sldId id="343" r:id="rId17"/>
    <p:sldId id="316" r:id="rId18"/>
  </p:sldIdLst>
  <p:sldSz cx="12192000" cy="6858000"/>
  <p:notesSz cx="6881813" cy="92964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NanumSquare ExtraBold" panose="020B0600000101010101" pitchFamily="34" charset="-127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417"/>
    <p:restoredTop sz="97348"/>
  </p:normalViewPr>
  <p:slideViewPr>
    <p:cSldViewPr snapToGrid="0" snapToObjects="1">
      <p:cViewPr varScale="1">
        <p:scale>
          <a:sx n="123" d="100"/>
          <a:sy n="123" d="100"/>
        </p:scale>
        <p:origin x="19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82119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ore-KR" altLang="en-US"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98102" y="0"/>
            <a:ext cx="2982119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ore-KR" altLang="en-US"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45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67"/>
            <a:ext cx="2982119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ore-KR" altLang="en-US"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25" tIns="46200" rIns="92425" bIns="46200" anchor="b" anchorCtr="0">
            <a:noAutofit/>
          </a:bodyPr>
          <a:lstStyle>
            <a:lvl1pPr>
              <a:defRPr b="1" i="0">
                <a:latin typeface="NanumSquare ExtraBold" panose="020B0600000101010101" pitchFamily="34" charset="-127"/>
                <a:ea typeface="NanumSquare ExtraBold" panose="020B0600000101010101" pitchFamily="34" charset="-127"/>
              </a:defRPr>
            </a:lvl1pPr>
          </a:lstStyle>
          <a:p>
            <a:pPr algn="r"/>
            <a:fld id="{00000000-1234-1234-1234-123412341234}" type="slidenum">
              <a:rPr lang="en-CA" sz="1200" smtClean="0">
                <a:solidFill>
                  <a:schemeClr val="dk1"/>
                </a:solidFill>
                <a:cs typeface="Calibri"/>
                <a:sym typeface="Calibri"/>
              </a:rPr>
              <a:pPr algn="r"/>
              <a:t>‹#›</a:t>
            </a:fld>
            <a:endParaRPr lang="en-CA" sz="1200" dirty="0">
              <a:solidFill>
                <a:schemeClr val="dk1"/>
              </a:solidFill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1" i="0" u="none" strike="noStrike" cap="none">
        <a:solidFill>
          <a:srgbClr val="000000"/>
        </a:solidFill>
        <a:latin typeface="NanumSquare ExtraBold" panose="020B0600000101010101" pitchFamily="34" charset="-127"/>
        <a:ea typeface="NanumSquare ExtraBold" panose="020B0600000101010101" pitchFamily="34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4eb45ff1_4_0:notes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600" cy="41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84" name="Google Shape;184;g2c4eb45ff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4588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4eb45ff1_4_0:notes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600" cy="41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84" name="Google Shape;184;g2c4eb45ff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2435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4eb45ff1_4_0:notes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600" cy="41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84" name="Google Shape;184;g2c4eb45ff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4147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4eb45ff1_4_0:notes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600" cy="41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84" name="Google Shape;184;g2c4eb45ff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1054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4eb45ff1_4_0:notes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600" cy="41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84" name="Google Shape;184;g2c4eb45ff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7750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4eb45ff1_4_0:notes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600" cy="41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84" name="Google Shape;184;g2c4eb45ff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6135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4eb45ff1_4_0:notes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600" cy="41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84" name="Google Shape;184;g2c4eb45ff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2898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4eb45ff1_4_0:notes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600" cy="41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84" name="Google Shape;184;g2c4eb45ff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6629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4eb45ff1_4_0:notes"/>
          <p:cNvSpPr txBox="1">
            <a:spLocks noGrp="1"/>
          </p:cNvSpPr>
          <p:nvPr>
            <p:ph type="body" idx="1"/>
          </p:nvPr>
        </p:nvSpPr>
        <p:spPr>
          <a:xfrm>
            <a:off x="688182" y="4415790"/>
            <a:ext cx="5505600" cy="41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184" name="Google Shape;184;g2c4eb45ff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96913"/>
            <a:ext cx="6196013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1378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0" y="6737350"/>
            <a:ext cx="4029075" cy="120650"/>
          </a:xfrm>
          <a:prstGeom prst="rect">
            <a:avLst/>
          </a:prstGeom>
          <a:solidFill>
            <a:srgbClr val="E65A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chemeClr val="lt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4081463" y="6737350"/>
            <a:ext cx="4029075" cy="120650"/>
          </a:xfrm>
          <a:prstGeom prst="rect">
            <a:avLst/>
          </a:prstGeom>
          <a:solidFill>
            <a:srgbClr val="0084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chemeClr val="lt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162925" y="6737350"/>
            <a:ext cx="4029075" cy="120650"/>
          </a:xfrm>
          <a:prstGeom prst="rect">
            <a:avLst/>
          </a:prstGeom>
          <a:solidFill>
            <a:srgbClr val="00B4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chemeClr val="lt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1447800" y="3419475"/>
            <a:ext cx="9144000" cy="1247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7F7F7F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Arial"/>
                <a:sym typeface="Arial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1447800" y="4667250"/>
            <a:ext cx="9144000" cy="42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4C2"/>
              </a:buClr>
              <a:buSzPts val="2800"/>
              <a:buFont typeface="Arial"/>
              <a:buNone/>
              <a:defRPr sz="2400" b="1" i="0" u="none" strike="noStrike" cap="none">
                <a:solidFill>
                  <a:srgbClr val="00B4C2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Arial"/>
              <a:buNone/>
              <a:defRPr sz="20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None/>
              <a:defRPr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  <a:defRPr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  <a:defRPr sz="16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038600" y="615632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88888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ore-KR" altLang="en-US" dirty="0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971D42AB-B5C7-3445-B365-D53D600DF9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5542" y="6086955"/>
            <a:ext cx="2027583" cy="547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0" y="6737350"/>
            <a:ext cx="4029075" cy="120650"/>
          </a:xfrm>
          <a:prstGeom prst="rect">
            <a:avLst/>
          </a:prstGeom>
          <a:solidFill>
            <a:srgbClr val="E65A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chemeClr val="lt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4081463" y="6737350"/>
            <a:ext cx="4029075" cy="120650"/>
          </a:xfrm>
          <a:prstGeom prst="rect">
            <a:avLst/>
          </a:prstGeom>
          <a:solidFill>
            <a:srgbClr val="0084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chemeClr val="lt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8162925" y="6737350"/>
            <a:ext cx="4029075" cy="120650"/>
          </a:xfrm>
          <a:prstGeom prst="rect">
            <a:avLst/>
          </a:prstGeom>
          <a:solidFill>
            <a:srgbClr val="00B4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chemeClr val="lt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rgbClr val="00B4C2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82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7F7F7F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7F7F7F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  <a:p>
            <a:pPr lvl="1"/>
            <a:endParaRPr dirty="0"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8743950" y="6235700"/>
            <a:ext cx="13049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88888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ore-KR" altLang="en-US" dirty="0"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4038600" y="6237288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88888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ore-KR" altLang="en-US" dirty="0"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10048875" y="6235700"/>
            <a:ext cx="13049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898989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CA" smtClean="0"/>
              <a:pPr/>
              <a:t>‹#›</a:t>
            </a:fld>
            <a:endParaRPr lang="en-CA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5372C345-2F1C-DD46-9457-1079926AA6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5542" y="6086955"/>
            <a:ext cx="2027583" cy="547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00B4C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82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  <a:p>
            <a:pPr lvl="1"/>
            <a:endParaRPr dirty="0"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9063038" y="6194425"/>
            <a:ext cx="11334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88888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ore-KR" altLang="en-US" dirty="0"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19442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88888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ore-KR" altLang="en-US" dirty="0"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0220325" y="6194425"/>
            <a:ext cx="113347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898989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CA" smtClean="0"/>
              <a:pPr/>
              <a:t>‹#›</a:t>
            </a:fld>
            <a:endParaRPr lang="en-CA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000000"/>
          </a:solidFill>
          <a:latin typeface="NanumSquare ExtraBold" panose="020B0600000101010101" pitchFamily="34" charset="-127"/>
          <a:ea typeface="NanumSquare ExtraBold" panose="020B0600000101010101" pitchFamily="34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000000"/>
          </a:solidFill>
          <a:latin typeface="NanumSquare ExtraBold" panose="020B0600000101010101" pitchFamily="34" charset="-127"/>
          <a:ea typeface="NanumSquare ExtraBold" panose="020B0600000101010101" pitchFamily="34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000000"/>
          </a:solidFill>
          <a:latin typeface="NanumSquare ExtraBold" panose="020B0600000101010101" pitchFamily="34" charset="-127"/>
          <a:ea typeface="NanumSquare ExtraBold" panose="020B0600000101010101" pitchFamily="34" charset="-127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chainproject.org/featured/2023/07/05/line-iso-iec-5230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engineering.linecorp.com/ko/blog/line-achieves-openchain-isoiec-5230-certification?utm_source=facebook&amp;utm_medium=devrel&amp;fbclid=IwAR22r6vL6oMDbJe-UOjZuR4ZVaNtqcKA_qjTnksjviOzKbWFTBNkXUYSlqo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hain-project.github.io/OpenChain-KWG/subgroup/tool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hain-project.github.io/OpenChain-KWG/subgroup/planning/2023/11th-meetin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global-autonews.com/bbs/board.php?bo_table=bd_035&amp;wr_id=664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hain-project.github.io/OpenChain-KWG/subgroup/legal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tech.kakao.com/2023/07/10/openchain-kwg-18th-meetin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9D246-4EEC-FC4B-947E-ADB3A5EE4F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2023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분기 </a:t>
            </a:r>
            <a:r>
              <a:rPr kumimoji="1" lang="en-US" altLang="ko-Kore-KR" dirty="0"/>
              <a:t>Update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1E765C-316C-4F43-9123-588DB77A3C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2023-09-19</a:t>
            </a:r>
            <a:endParaRPr kumimoji="1" lang="ko-Kore-KR" alt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98B932F6-9FAD-9A48-A5CE-EB75A2C4B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30287" y="1516137"/>
            <a:ext cx="7779026" cy="210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762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altLang="ko-KR" sz="3200" dirty="0"/>
              <a:t>LINE </a:t>
            </a:r>
            <a:r>
              <a:rPr lang="en-US" altLang="ko-KR" sz="3200" dirty="0" err="1"/>
              <a:t>OpenChain</a:t>
            </a:r>
            <a:r>
              <a:rPr lang="en-US" altLang="ko-KR" sz="3200" dirty="0"/>
              <a:t> </a:t>
            </a:r>
            <a:r>
              <a:rPr lang="ko-KR" altLang="en-US" sz="3200" dirty="0"/>
              <a:t>인증 선언</a:t>
            </a:r>
            <a:endParaRPr sz="3200" u="none" strike="noStrike" cap="none" dirty="0">
              <a:solidFill>
                <a:srgbClr val="00B4C2"/>
              </a:solidFill>
              <a:sym typeface="Calibri"/>
            </a:endParaRPr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4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altLang="ko-Kore-KR" sz="2000" dirty="0">
                <a:effectLst/>
                <a:hlinkClick r:id="rId3"/>
              </a:rPr>
              <a:t>https://www.openchainproject.org/featured/2023/07/05/line-iso-iec-5230</a:t>
            </a:r>
            <a:endParaRPr lang="en" altLang="ko-Kore-KR" sz="2000" dirty="0">
              <a:effectLst/>
            </a:endParaRPr>
          </a:p>
          <a:p>
            <a:r>
              <a:rPr lang="ko-KR" altLang="en-US" sz="2000" dirty="0" err="1"/>
              <a:t>생생</a:t>
            </a:r>
            <a:r>
              <a:rPr lang="ko-KR" altLang="en-US" sz="2000" dirty="0"/>
              <a:t> 후기 </a:t>
            </a:r>
            <a:r>
              <a:rPr lang="en-US" altLang="ko-KR" sz="2000" dirty="0"/>
              <a:t>:</a:t>
            </a:r>
            <a:r>
              <a:rPr lang="ko-KR" altLang="en-US" sz="2000" dirty="0"/>
              <a:t> </a:t>
            </a:r>
            <a:r>
              <a:rPr lang="ko-KR" altLang="en-US" sz="2000" dirty="0">
                <a:effectLst/>
              </a:rPr>
              <a:t> </a:t>
            </a:r>
            <a:r>
              <a:rPr lang="ko-KR" altLang="en-US" sz="2000" dirty="0">
                <a:effectLst/>
                <a:hlinkClick r:id="rId4"/>
              </a:rPr>
              <a:t>더욱 견고해진 </a:t>
            </a:r>
            <a:r>
              <a:rPr lang="en" altLang="ko-KR" sz="2000" dirty="0">
                <a:effectLst/>
                <a:hlinkClick r:id="rId4"/>
              </a:rPr>
              <a:t>LINE</a:t>
            </a:r>
            <a:r>
              <a:rPr lang="ko-KR" altLang="en-US" sz="2000" dirty="0">
                <a:effectLst/>
                <a:hlinkClick r:id="rId4"/>
              </a:rPr>
              <a:t>의 오픈소스 관리</a:t>
            </a:r>
            <a:endParaRPr lang="ko-KR" altLang="en-US" sz="2000" dirty="0">
              <a:effectLst/>
            </a:endParaRPr>
          </a:p>
          <a:p>
            <a:endParaRPr lang="en" altLang="ko-Kore-KR" sz="2000" dirty="0">
              <a:effectLst/>
            </a:endParaRPr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10048875" y="6235700"/>
            <a:ext cx="1305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u="none" strike="noStrike" cap="none">
                <a:solidFill>
                  <a:srgbClr val="898989"/>
                </a:solidFill>
                <a:sym typeface="Calibri"/>
              </a:rPr>
              <a:t>10</a:t>
            </a:fld>
            <a:endParaRPr sz="1200" u="none" strike="noStrike" cap="none" dirty="0">
              <a:solidFill>
                <a:srgbClr val="898989"/>
              </a:solidFill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99AFF6-B7D9-3A61-1442-ED339A9B6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54304"/>
            <a:ext cx="12192000" cy="206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4408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altLang="ko-KR" sz="3200" dirty="0"/>
              <a:t>Tooling </a:t>
            </a:r>
            <a:r>
              <a:rPr lang="ko-KR" altLang="en-US" sz="3200" dirty="0"/>
              <a:t>그룹 모임</a:t>
            </a:r>
            <a:endParaRPr sz="3200" u="none" strike="noStrike" cap="none" dirty="0">
              <a:solidFill>
                <a:srgbClr val="00B4C2"/>
              </a:solidFill>
              <a:sym typeface="Calibri"/>
            </a:endParaRPr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4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altLang="ko-Kore-KR" sz="2000" dirty="0">
                <a:effectLst/>
                <a:hlinkClick r:id="rId3"/>
              </a:rPr>
              <a:t>https://openchain-project.github.io/OpenChain-KWG/subgroup/tooling/</a:t>
            </a:r>
            <a:endParaRPr lang="en" altLang="ko-Kore-KR" sz="2000" dirty="0">
              <a:effectLst/>
            </a:endParaRPr>
          </a:p>
          <a:p>
            <a:r>
              <a:rPr lang="en-US" altLang="ko-KR" sz="2000" dirty="0"/>
              <a:t>10</a:t>
            </a:r>
            <a:r>
              <a:rPr lang="ko-KR" altLang="en-US" sz="2000" dirty="0"/>
              <a:t>차 </a:t>
            </a:r>
            <a:r>
              <a:rPr lang="en-US" altLang="ko-KR" sz="2000" dirty="0"/>
              <a:t>(7/5) </a:t>
            </a:r>
          </a:p>
          <a:p>
            <a:pPr lvl="1"/>
            <a:r>
              <a:rPr lang="en-US" altLang="ko-KR" sz="1600" dirty="0"/>
              <a:t>Black Duck SCA </a:t>
            </a:r>
            <a:r>
              <a:rPr lang="ko-KR" altLang="en-US" sz="1600" dirty="0"/>
              <a:t>제품 소개 및 주요 기능 업데이트</a:t>
            </a:r>
            <a:endParaRPr lang="en-US" altLang="ko-KR" sz="1600" dirty="0"/>
          </a:p>
          <a:p>
            <a:r>
              <a:rPr lang="en-US" altLang="ko-Kore-KR" sz="2000" dirty="0">
                <a:effectLst/>
              </a:rPr>
              <a:t>11</a:t>
            </a:r>
            <a:r>
              <a:rPr lang="ko-Kore-KR" altLang="en-US" sz="2000" dirty="0">
                <a:effectLst/>
              </a:rPr>
              <a:t>차</a:t>
            </a:r>
            <a:r>
              <a:rPr lang="ko-KR" altLang="en-US" sz="2000" dirty="0">
                <a:effectLst/>
              </a:rPr>
              <a:t> </a:t>
            </a:r>
            <a:r>
              <a:rPr lang="en-US" altLang="ko-KR" sz="2000" dirty="0">
                <a:effectLst/>
              </a:rPr>
              <a:t>(8/9)</a:t>
            </a:r>
          </a:p>
          <a:p>
            <a:pPr lvl="1"/>
            <a:r>
              <a:rPr lang="en" altLang="ko-Kore-KR" sz="1600" dirty="0" err="1">
                <a:effectLst/>
              </a:rPr>
              <a:t>OpenSCA</a:t>
            </a:r>
            <a:r>
              <a:rPr lang="en" altLang="ko-Kore-KR" sz="1600" dirty="0">
                <a:effectLst/>
              </a:rPr>
              <a:t> </a:t>
            </a:r>
            <a:r>
              <a:rPr lang="ko-KR" altLang="en-US" sz="1600" dirty="0">
                <a:effectLst/>
              </a:rPr>
              <a:t>소개</a:t>
            </a:r>
            <a:endParaRPr lang="en-US" altLang="ko-KR" sz="1600" dirty="0">
              <a:effectLst/>
            </a:endParaRPr>
          </a:p>
          <a:p>
            <a:pPr lvl="1"/>
            <a:r>
              <a:rPr lang="en" altLang="ko-Kore-KR" sz="1600" dirty="0">
                <a:effectLst/>
              </a:rPr>
              <a:t>SPDX Tools </a:t>
            </a:r>
            <a:r>
              <a:rPr lang="ko-KR" altLang="en-US" sz="1600" dirty="0">
                <a:effectLst/>
              </a:rPr>
              <a:t>사용</a:t>
            </a:r>
            <a:endParaRPr lang="en-US" altLang="ko-KR" sz="1600" dirty="0">
              <a:effectLst/>
            </a:endParaRPr>
          </a:p>
          <a:p>
            <a:r>
              <a:rPr lang="en-US" altLang="ko-KR" sz="2000" dirty="0">
                <a:highlight>
                  <a:srgbClr val="FFFF00"/>
                </a:highlight>
              </a:rPr>
              <a:t>12</a:t>
            </a:r>
            <a:r>
              <a:rPr lang="ko-KR" altLang="en-US" sz="2000" dirty="0">
                <a:highlight>
                  <a:srgbClr val="FFFF00"/>
                </a:highlight>
              </a:rPr>
              <a:t>차 </a:t>
            </a:r>
            <a:r>
              <a:rPr lang="en-US" altLang="ko-KR" sz="2000" dirty="0">
                <a:highlight>
                  <a:srgbClr val="FFFF00"/>
                </a:highlight>
              </a:rPr>
              <a:t>(Upcoming 10/11)</a:t>
            </a:r>
          </a:p>
          <a:p>
            <a:pPr lvl="1"/>
            <a:r>
              <a:rPr lang="en" altLang="ko-Kore-KR" sz="1600" dirty="0">
                <a:effectLst/>
              </a:rPr>
              <a:t>Labrador </a:t>
            </a:r>
            <a:r>
              <a:rPr lang="ko-KR" altLang="en-US" sz="1600" dirty="0">
                <a:effectLst/>
              </a:rPr>
              <a:t>소개</a:t>
            </a:r>
            <a:endParaRPr lang="en" altLang="ko-Kore-KR" sz="1600" dirty="0">
              <a:effectLst/>
            </a:endParaRPr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10048875" y="6235700"/>
            <a:ext cx="1305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u="none" strike="noStrike" cap="none">
                <a:solidFill>
                  <a:srgbClr val="898989"/>
                </a:solidFill>
                <a:sym typeface="Calibri"/>
              </a:rPr>
              <a:t>11</a:t>
            </a:fld>
            <a:endParaRPr sz="1200" u="none" strike="noStrike" cap="none" dirty="0">
              <a:solidFill>
                <a:srgbClr val="898989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7688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3200" dirty="0"/>
              <a:t>운영위원회 </a:t>
            </a:r>
            <a:r>
              <a:rPr lang="en-US" altLang="ko-KR" sz="3200" dirty="0"/>
              <a:t>3</a:t>
            </a:r>
            <a:r>
              <a:rPr lang="ko-KR" altLang="en-US" sz="3200" dirty="0"/>
              <a:t>분기 모임 </a:t>
            </a:r>
            <a:r>
              <a:rPr lang="en-US" altLang="ko-KR" sz="3200" dirty="0"/>
              <a:t>(8/21)</a:t>
            </a:r>
            <a:endParaRPr sz="3200" u="none" strike="noStrike" cap="none" dirty="0">
              <a:solidFill>
                <a:srgbClr val="00B4C2"/>
              </a:solidFill>
              <a:sym typeface="Calibri"/>
            </a:endParaRPr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4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en-US" altLang="ko-KR" sz="2000" dirty="0">
                <a:hlinkClick r:id="rId3"/>
              </a:rPr>
              <a:t>https://openchain-project.github.io/OpenChain-KWG/subgroup/planning/2023/11th-meeting/</a:t>
            </a:r>
            <a:r>
              <a:rPr lang="en-US" altLang="ko-KR" sz="2000" dirty="0"/>
              <a:t> </a:t>
            </a:r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참석</a:t>
            </a:r>
            <a:endParaRPr lang="ko-KR" altLang="en-US" sz="1600" dirty="0"/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600" dirty="0"/>
              <a:t>카카오 황은경</a:t>
            </a: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600" dirty="0"/>
              <a:t>삼성전자 정윤환</a:t>
            </a: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en-US" altLang="ko-KR" sz="1600" dirty="0"/>
              <a:t>NCSOFT </a:t>
            </a:r>
            <a:r>
              <a:rPr lang="ko-KR" altLang="en-US" sz="1600" dirty="0"/>
              <a:t>한지호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한다솜</a:t>
            </a:r>
            <a:endParaRPr lang="ko-KR" altLang="en-US" sz="1600" dirty="0"/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600" dirty="0"/>
              <a:t>라인플러스 이서연</a:t>
            </a: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en-US" altLang="ko-KR" sz="1600" dirty="0"/>
              <a:t>SK</a:t>
            </a:r>
            <a:r>
              <a:rPr lang="ko-KR" altLang="en-US" sz="1600" dirty="0"/>
              <a:t>텔레콤 </a:t>
            </a:r>
            <a:r>
              <a:rPr lang="ko-KR" altLang="en-US" sz="1600" dirty="0" err="1"/>
              <a:t>장학성</a:t>
            </a:r>
            <a:endParaRPr lang="ko-KR" altLang="en-US" sz="1600" dirty="0"/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en-US" altLang="ko-KR" sz="1600" dirty="0"/>
              <a:t>LG</a:t>
            </a:r>
            <a:r>
              <a:rPr lang="ko-KR" altLang="en-US" sz="1600" dirty="0"/>
              <a:t>전자 </a:t>
            </a:r>
            <a:r>
              <a:rPr lang="ko-KR" altLang="en-US" sz="1600" dirty="0" err="1"/>
              <a:t>김소임</a:t>
            </a:r>
            <a:br>
              <a:rPr lang="ko-KR" altLang="en-US" sz="1600" dirty="0"/>
            </a:br>
            <a:endParaRPr lang="en-US" altLang="ko-KR" sz="1600" dirty="0"/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10048875" y="6235700"/>
            <a:ext cx="1305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u="none" strike="noStrike" cap="none">
                <a:solidFill>
                  <a:srgbClr val="898989"/>
                </a:solidFill>
                <a:sym typeface="Calibri"/>
              </a:rPr>
              <a:t>12</a:t>
            </a:fld>
            <a:endParaRPr sz="1200" u="none" strike="noStrike" cap="none" dirty="0">
              <a:solidFill>
                <a:srgbClr val="898989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5316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3200" dirty="0"/>
              <a:t>운영위원회 선거</a:t>
            </a:r>
            <a:endParaRPr sz="3200" u="none" strike="noStrike" cap="none" dirty="0">
              <a:solidFill>
                <a:srgbClr val="00B4C2"/>
              </a:solidFill>
              <a:sym typeface="Calibri"/>
            </a:endParaRPr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44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구성 </a:t>
            </a:r>
            <a:r>
              <a:rPr lang="en-US" altLang="ko-KR" sz="2000" dirty="0"/>
              <a:t>:</a:t>
            </a:r>
            <a:r>
              <a:rPr lang="ko-KR" altLang="en-US" sz="2000" dirty="0"/>
              <a:t> </a:t>
            </a:r>
            <a:r>
              <a:rPr lang="en-US" altLang="ko-KR" sz="2000" dirty="0"/>
              <a:t>7</a:t>
            </a:r>
            <a:r>
              <a:rPr lang="ko-KR" altLang="en-US" sz="2000" dirty="0"/>
              <a:t>명 </a:t>
            </a:r>
            <a:r>
              <a:rPr lang="en-US" altLang="ko-KR" sz="2000" dirty="0"/>
              <a:t>/</a:t>
            </a:r>
            <a:r>
              <a:rPr lang="ko-KR" altLang="en-US" sz="2000" dirty="0"/>
              <a:t> 매년 선거를 통해 선출 </a:t>
            </a:r>
            <a:r>
              <a:rPr lang="en-US" altLang="ko-KR" sz="2000" dirty="0"/>
              <a:t>/</a:t>
            </a:r>
            <a:r>
              <a:rPr lang="ko-KR" altLang="en-US" sz="2000" dirty="0"/>
              <a:t> 임기 </a:t>
            </a:r>
            <a:r>
              <a:rPr lang="en-US" altLang="ko-KR" sz="2000" dirty="0"/>
              <a:t>2</a:t>
            </a:r>
            <a:r>
              <a:rPr lang="ko-KR" altLang="en-US" sz="2000" dirty="0"/>
              <a:t>년 </a:t>
            </a:r>
            <a:r>
              <a:rPr lang="en-US" altLang="ko-KR" sz="2000" dirty="0"/>
              <a:t>/</a:t>
            </a:r>
            <a:r>
              <a:rPr lang="ko-KR" altLang="en-US" sz="2000" dirty="0"/>
              <a:t> 연임 가능</a:t>
            </a:r>
            <a:endParaRPr lang="en-US" altLang="ko-KR" sz="2000" dirty="0"/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en-US" altLang="ko-KR" sz="2000" dirty="0"/>
              <a:t>2023</a:t>
            </a:r>
            <a:r>
              <a:rPr lang="ko-KR" altLang="en-US" sz="2000" dirty="0"/>
              <a:t>년 말 임기 만기 대상 </a:t>
            </a:r>
            <a:r>
              <a:rPr lang="en-US" altLang="ko-KR" sz="2000" dirty="0"/>
              <a:t>:</a:t>
            </a:r>
            <a:r>
              <a:rPr lang="ko-KR" altLang="en-US" sz="2000" dirty="0"/>
              <a:t> </a:t>
            </a:r>
            <a:r>
              <a:rPr lang="en-US" altLang="ko-KR" sz="2000" dirty="0"/>
              <a:t>5</a:t>
            </a:r>
            <a:r>
              <a:rPr lang="ko-KR" altLang="en-US" sz="2000" dirty="0"/>
              <a:t>명 </a:t>
            </a:r>
            <a:r>
              <a:rPr lang="en-US" altLang="ko-KR" sz="2000" dirty="0"/>
              <a:t>(</a:t>
            </a:r>
            <a:r>
              <a:rPr lang="ko-KR" altLang="en-US" sz="2000" dirty="0" err="1"/>
              <a:t>김소임</a:t>
            </a:r>
            <a:r>
              <a:rPr lang="en-US" altLang="ko-KR" sz="2000" dirty="0"/>
              <a:t>,</a:t>
            </a:r>
            <a:r>
              <a:rPr lang="ko-KR" altLang="en-US" sz="2000" dirty="0"/>
              <a:t> 한지호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ko-KR" altLang="en-US" sz="2000" dirty="0" err="1"/>
              <a:t>한다솜</a:t>
            </a:r>
            <a:r>
              <a:rPr lang="en-US" altLang="ko-KR" sz="2000" dirty="0"/>
              <a:t>,</a:t>
            </a:r>
            <a:r>
              <a:rPr lang="ko-KR" altLang="en-US" sz="2000" dirty="0"/>
              <a:t> 이서연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ko-KR" altLang="en-US" sz="2000" dirty="0" err="1"/>
              <a:t>장학성</a:t>
            </a:r>
            <a:r>
              <a:rPr lang="en-US" altLang="ko-KR" sz="2000" dirty="0"/>
              <a:t>)</a:t>
            </a:r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선거관리관 </a:t>
            </a:r>
            <a:r>
              <a:rPr lang="en-US" altLang="ko-KR" sz="2000" dirty="0"/>
              <a:t>:</a:t>
            </a:r>
            <a:r>
              <a:rPr lang="ko-KR" altLang="en-US" sz="2000" dirty="0"/>
              <a:t> </a:t>
            </a:r>
            <a:r>
              <a:rPr lang="ko-KR" altLang="en-US" sz="1600" dirty="0"/>
              <a:t>이영준 </a:t>
            </a:r>
            <a:r>
              <a:rPr lang="en-US" altLang="ko-KR" sz="1600" dirty="0"/>
              <a:t>(</a:t>
            </a:r>
            <a:r>
              <a:rPr lang="ko-KR" altLang="en-US" sz="1600" dirty="0"/>
              <a:t>현대모비스</a:t>
            </a:r>
            <a:r>
              <a:rPr lang="en-US" altLang="ko-KR" sz="1600" dirty="0"/>
              <a:t>),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하헌관</a:t>
            </a:r>
            <a:r>
              <a:rPr lang="ko-KR" altLang="en-US" sz="1600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/>
              <a:t>카카오뱅크</a:t>
            </a:r>
            <a:r>
              <a:rPr lang="en-US" altLang="ko-KR" sz="1600" dirty="0"/>
              <a:t>),</a:t>
            </a:r>
            <a:r>
              <a:rPr lang="ko-KR" altLang="en-US" sz="1600" dirty="0"/>
              <a:t> 석지영 </a:t>
            </a:r>
            <a:r>
              <a:rPr lang="en-US" altLang="ko-KR" sz="1600" dirty="0"/>
              <a:t>(LG</a:t>
            </a:r>
            <a:r>
              <a:rPr lang="ko-KR" altLang="en-US" sz="1600" dirty="0"/>
              <a:t>전자</a:t>
            </a:r>
            <a:r>
              <a:rPr lang="en-US" altLang="ko-KR" sz="1600" dirty="0"/>
              <a:t>)</a:t>
            </a:r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선거 일정 </a:t>
            </a:r>
            <a:r>
              <a:rPr lang="en-US" altLang="ko-KR" sz="2000" dirty="0"/>
              <a:t>/</a:t>
            </a:r>
            <a:r>
              <a:rPr lang="ko-KR" altLang="en-US" sz="2000" dirty="0"/>
              <a:t> 방법</a:t>
            </a:r>
            <a:endParaRPr lang="en-US" altLang="ko-KR" sz="2000" dirty="0"/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600" dirty="0"/>
              <a:t>입후보자 선발 </a:t>
            </a:r>
            <a:r>
              <a:rPr lang="en-US" altLang="ko-KR" sz="1600" dirty="0"/>
              <a:t>(</a:t>
            </a:r>
            <a:r>
              <a:rPr lang="ko-KR" altLang="en-US" sz="1600" dirty="0"/>
              <a:t>자원 </a:t>
            </a:r>
            <a:r>
              <a:rPr lang="en-US" altLang="ko-KR" sz="1600" dirty="0"/>
              <a:t>/</a:t>
            </a:r>
            <a:r>
              <a:rPr lang="ko-KR" altLang="en-US" sz="1600" dirty="0"/>
              <a:t> 추천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/>
              <a:t>~10</a:t>
            </a:r>
            <a:r>
              <a:rPr lang="ko-KR" altLang="en-US" sz="1600" dirty="0"/>
              <a:t>월</a:t>
            </a:r>
            <a:r>
              <a:rPr lang="en-US" altLang="ko-KR" sz="1600" dirty="0"/>
              <a:t>6</a:t>
            </a:r>
            <a:r>
              <a:rPr lang="ko-KR" altLang="en-US" sz="1600" dirty="0"/>
              <a:t>일 </a:t>
            </a:r>
            <a:r>
              <a:rPr lang="en-US" altLang="ko-KR" sz="1600" dirty="0"/>
              <a:t>(</a:t>
            </a:r>
            <a:r>
              <a:rPr lang="ko-KR" altLang="en-US" sz="1600" dirty="0"/>
              <a:t>금</a:t>
            </a:r>
            <a:r>
              <a:rPr lang="en-US" altLang="ko-KR" sz="1600" dirty="0"/>
              <a:t>)</a:t>
            </a:r>
          </a:p>
          <a:p>
            <a:pPr marL="1143000" lvl="2" indent="-228600">
              <a:lnSpc>
                <a:spcPct val="115000"/>
              </a:lnSpc>
              <a:spcBef>
                <a:spcPts val="0"/>
              </a:spcBef>
            </a:pPr>
            <a:r>
              <a:rPr lang="en-US" altLang="ko-KR" sz="1200" dirty="0"/>
              <a:t>(</a:t>
            </a:r>
            <a:r>
              <a:rPr lang="ko-KR" altLang="en-US" sz="1200" dirty="0"/>
              <a:t>참고</a:t>
            </a:r>
            <a:r>
              <a:rPr lang="en-US" altLang="ko-KR" sz="1200" dirty="0"/>
              <a:t>)</a:t>
            </a:r>
            <a:r>
              <a:rPr lang="ko-KR" altLang="en-US" sz="1200" dirty="0"/>
              <a:t> 한 기관</a:t>
            </a:r>
            <a:r>
              <a:rPr lang="en-US" altLang="ko-KR" sz="1200" dirty="0"/>
              <a:t>/</a:t>
            </a:r>
            <a:r>
              <a:rPr lang="ko-KR" altLang="en-US" sz="1200" dirty="0"/>
              <a:t>회사에서 최대 </a:t>
            </a:r>
            <a:r>
              <a:rPr lang="en-US" altLang="ko-KR" sz="1200" dirty="0"/>
              <a:t>2</a:t>
            </a:r>
            <a:r>
              <a:rPr lang="ko-KR" altLang="en-US" sz="1200" dirty="0"/>
              <a:t>명까지 운영위원회 참여 가능</a:t>
            </a:r>
            <a:endParaRPr lang="en-US" altLang="ko-KR" sz="1200" dirty="0"/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600" dirty="0"/>
              <a:t>선거 공지 </a:t>
            </a:r>
            <a:r>
              <a:rPr lang="en-US" altLang="ko-KR" sz="1600" dirty="0"/>
              <a:t>(</a:t>
            </a:r>
            <a:r>
              <a:rPr lang="ko-KR" altLang="en-US" sz="1600" dirty="0"/>
              <a:t>입후보자 소개 포함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by </a:t>
            </a:r>
            <a:r>
              <a:rPr lang="ko-KR" altLang="en-US" sz="1600" dirty="0"/>
              <a:t>선거관리관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/>
              <a:t>10</a:t>
            </a:r>
            <a:r>
              <a:rPr lang="ko-KR" altLang="en-US" sz="1600" dirty="0"/>
              <a:t>월</a:t>
            </a:r>
            <a:r>
              <a:rPr lang="en-US" altLang="ko-KR" sz="1600" dirty="0"/>
              <a:t>10</a:t>
            </a:r>
            <a:r>
              <a:rPr lang="ko-KR" altLang="en-US" sz="1600" dirty="0"/>
              <a:t>일 </a:t>
            </a:r>
            <a:r>
              <a:rPr lang="en-US" altLang="ko-KR" sz="1600" dirty="0"/>
              <a:t>(</a:t>
            </a:r>
            <a:r>
              <a:rPr lang="ko-KR" altLang="en-US" sz="1600" dirty="0"/>
              <a:t>화</a:t>
            </a:r>
            <a:r>
              <a:rPr lang="en-US" altLang="ko-KR" sz="1600" dirty="0"/>
              <a:t>)</a:t>
            </a: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600" dirty="0"/>
              <a:t>입후보자 선거운동 </a:t>
            </a:r>
            <a:r>
              <a:rPr lang="en-US" altLang="ko-KR" sz="1600" dirty="0"/>
              <a:t>(</a:t>
            </a:r>
            <a:r>
              <a:rPr lang="ko-KR" altLang="en-US" sz="1600" dirty="0"/>
              <a:t>메일 등 활용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/>
              <a:t>~10</a:t>
            </a:r>
            <a:r>
              <a:rPr lang="ko-KR" altLang="en-US" sz="1600" dirty="0"/>
              <a:t>월</a:t>
            </a:r>
            <a:r>
              <a:rPr lang="en-US" altLang="ko-KR" sz="1600" dirty="0"/>
              <a:t>13</a:t>
            </a:r>
            <a:r>
              <a:rPr lang="ko-KR" altLang="en-US" sz="1600" dirty="0"/>
              <a:t>일 </a:t>
            </a:r>
            <a:r>
              <a:rPr lang="en-US" altLang="ko-KR" sz="1600" dirty="0"/>
              <a:t>(</a:t>
            </a:r>
            <a:r>
              <a:rPr lang="ko-KR" altLang="en-US" sz="1600" dirty="0"/>
              <a:t>금</a:t>
            </a:r>
            <a:r>
              <a:rPr lang="en-US" altLang="ko-KR" sz="1600" dirty="0"/>
              <a:t>)</a:t>
            </a: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600" dirty="0"/>
              <a:t>투표 </a:t>
            </a:r>
            <a:r>
              <a:rPr lang="en-US" altLang="ko-KR" sz="1600" dirty="0"/>
              <a:t>(</a:t>
            </a:r>
            <a:r>
              <a:rPr lang="ko-KR" altLang="en-US" sz="1600" dirty="0"/>
              <a:t>멤버만 </a:t>
            </a:r>
            <a:r>
              <a:rPr lang="en-US" altLang="ko-KR" sz="1600" dirty="0"/>
              <a:t>1</a:t>
            </a:r>
            <a:r>
              <a:rPr lang="ko-KR" altLang="en-US" sz="1600" dirty="0"/>
              <a:t>회 투표 </a:t>
            </a:r>
            <a:r>
              <a:rPr lang="en-US" altLang="ko-KR" sz="1600" dirty="0"/>
              <a:t>/ </a:t>
            </a:r>
            <a:r>
              <a:rPr lang="ko-KR" altLang="en-US" sz="1600" dirty="0"/>
              <a:t>중복 선택 가능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/>
              <a:t>10</a:t>
            </a:r>
            <a:r>
              <a:rPr lang="ko-KR" altLang="en-US" sz="1600" dirty="0"/>
              <a:t>월</a:t>
            </a:r>
            <a:r>
              <a:rPr lang="en-US" altLang="ko-KR" sz="1600" dirty="0"/>
              <a:t>16</a:t>
            </a:r>
            <a:r>
              <a:rPr lang="ko-KR" altLang="en-US" sz="1600" dirty="0"/>
              <a:t>일</a:t>
            </a:r>
            <a:r>
              <a:rPr lang="en-US" altLang="ko-KR" sz="1600" dirty="0"/>
              <a:t>(</a:t>
            </a:r>
            <a:r>
              <a:rPr lang="ko-KR" altLang="en-US" sz="1600" dirty="0"/>
              <a:t>월</a:t>
            </a:r>
            <a:r>
              <a:rPr lang="en-US" altLang="ko-KR" sz="1600" dirty="0"/>
              <a:t>)~10</a:t>
            </a:r>
            <a:r>
              <a:rPr lang="ko-KR" altLang="en-US" sz="1600" dirty="0"/>
              <a:t>월</a:t>
            </a:r>
            <a:r>
              <a:rPr lang="en-US" altLang="ko-KR" sz="1600" dirty="0"/>
              <a:t>20</a:t>
            </a:r>
            <a:r>
              <a:rPr lang="ko-KR" altLang="en-US" sz="1600" dirty="0"/>
              <a:t>일</a:t>
            </a:r>
            <a:r>
              <a:rPr lang="en-US" altLang="ko-KR" sz="1600" dirty="0"/>
              <a:t>(</a:t>
            </a:r>
            <a:r>
              <a:rPr lang="ko-KR" altLang="en-US" sz="1600" dirty="0"/>
              <a:t>금</a:t>
            </a:r>
            <a:r>
              <a:rPr lang="en-US" altLang="ko-KR" sz="1600" dirty="0"/>
              <a:t>)</a:t>
            </a:r>
          </a:p>
          <a:p>
            <a:pPr marL="1143000" lvl="2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200" dirty="0">
                <a:highlight>
                  <a:srgbClr val="FFFF00"/>
                </a:highlight>
              </a:rPr>
              <a:t>선거관리관은 투표를 위한 </a:t>
            </a:r>
            <a:r>
              <a:rPr lang="en-US" altLang="ko-KR" sz="1200" dirty="0">
                <a:highlight>
                  <a:srgbClr val="FFFF00"/>
                </a:highlight>
              </a:rPr>
              <a:t>Google Form </a:t>
            </a:r>
            <a:r>
              <a:rPr lang="ko-KR" altLang="en-US" sz="1200" dirty="0">
                <a:highlight>
                  <a:srgbClr val="FFFF00"/>
                </a:highlight>
              </a:rPr>
              <a:t>개설 </a:t>
            </a:r>
            <a:r>
              <a:rPr lang="en-US" altLang="ko-KR" sz="1200" dirty="0">
                <a:highlight>
                  <a:srgbClr val="FFFF00"/>
                </a:highlight>
              </a:rPr>
              <a:t>(</a:t>
            </a:r>
            <a:r>
              <a:rPr lang="ko-KR" altLang="en-US" sz="1200" dirty="0">
                <a:highlight>
                  <a:srgbClr val="FFFF00"/>
                </a:highlight>
              </a:rPr>
              <a:t>기명 투표</a:t>
            </a:r>
            <a:r>
              <a:rPr lang="en-US" altLang="ko-KR" sz="1200" dirty="0">
                <a:highlight>
                  <a:srgbClr val="FFFF00"/>
                </a:highlight>
              </a:rPr>
              <a:t>)</a:t>
            </a:r>
            <a:r>
              <a:rPr lang="ko-KR" altLang="en-US" sz="1200" dirty="0">
                <a:highlight>
                  <a:srgbClr val="FFFF00"/>
                </a:highlight>
              </a:rPr>
              <a:t> </a:t>
            </a:r>
            <a:r>
              <a:rPr lang="en-US" altLang="ko-KR" sz="1200" dirty="0">
                <a:highlight>
                  <a:srgbClr val="FFFF00"/>
                </a:highlight>
              </a:rPr>
              <a:t>/</a:t>
            </a:r>
            <a:r>
              <a:rPr lang="ko-KR" altLang="en-US" sz="1200" dirty="0">
                <a:highlight>
                  <a:srgbClr val="FFFF00"/>
                </a:highlight>
              </a:rPr>
              <a:t> 공유 </a:t>
            </a:r>
            <a:r>
              <a:rPr lang="en-US" altLang="ko-KR" sz="1200" dirty="0">
                <a:highlight>
                  <a:srgbClr val="FFFF00"/>
                </a:highlight>
              </a:rPr>
              <a:t>/</a:t>
            </a:r>
            <a:r>
              <a:rPr lang="ko-KR" altLang="en-US" sz="1200" dirty="0">
                <a:highlight>
                  <a:srgbClr val="FFFF00"/>
                </a:highlight>
              </a:rPr>
              <a:t> 관리</a:t>
            </a:r>
            <a:endParaRPr lang="en-US" altLang="ko-KR" sz="1200" dirty="0">
              <a:highlight>
                <a:srgbClr val="FFFF00"/>
              </a:highlight>
            </a:endParaRP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600" dirty="0"/>
              <a:t>결과 공지 </a:t>
            </a:r>
            <a:r>
              <a:rPr lang="en-US" altLang="ko-KR" sz="1600" dirty="0"/>
              <a:t>by </a:t>
            </a:r>
            <a:r>
              <a:rPr lang="ko-KR" altLang="en-US" sz="1600" dirty="0"/>
              <a:t>선거관리관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/>
              <a:t>10</a:t>
            </a:r>
            <a:r>
              <a:rPr lang="ko-KR" altLang="en-US" sz="1600" dirty="0"/>
              <a:t>월</a:t>
            </a:r>
            <a:r>
              <a:rPr lang="en-US" altLang="ko-KR" sz="1600" dirty="0"/>
              <a:t>23</a:t>
            </a:r>
            <a:r>
              <a:rPr lang="ko-KR" altLang="en-US" sz="1600" dirty="0"/>
              <a:t>일</a:t>
            </a:r>
            <a:r>
              <a:rPr lang="en-US" altLang="ko-KR" sz="1600" dirty="0"/>
              <a:t>(</a:t>
            </a:r>
            <a:r>
              <a:rPr lang="ko-KR" altLang="en-US" sz="1600" dirty="0"/>
              <a:t>월</a:t>
            </a:r>
            <a:r>
              <a:rPr lang="en-US" altLang="ko-KR" sz="1600" dirty="0"/>
              <a:t>)</a:t>
            </a:r>
          </a:p>
          <a:p>
            <a:pPr marL="1143000" lvl="2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200" dirty="0"/>
              <a:t>최다 득표 순 </a:t>
            </a:r>
            <a:r>
              <a:rPr lang="en-US" altLang="ko-KR" sz="1200" dirty="0"/>
              <a:t>5</a:t>
            </a:r>
            <a:r>
              <a:rPr lang="ko-KR" altLang="en-US" sz="1200" dirty="0"/>
              <a:t>명 선발</a:t>
            </a:r>
            <a:endParaRPr lang="en-US" altLang="ko-KR" sz="1200" dirty="0"/>
          </a:p>
          <a:p>
            <a:pPr marL="1143000" lvl="2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200" dirty="0"/>
              <a:t>동률 득표 시</a:t>
            </a:r>
            <a:r>
              <a:rPr lang="en-US" altLang="ko-KR" sz="1200" dirty="0"/>
              <a:t>,</a:t>
            </a:r>
            <a:r>
              <a:rPr lang="ko-KR" altLang="en-US" sz="1200" dirty="0"/>
              <a:t> 우선순위 </a:t>
            </a:r>
            <a:r>
              <a:rPr lang="en-US" altLang="ko-KR" sz="1200" dirty="0"/>
              <a:t>:</a:t>
            </a:r>
            <a:r>
              <a:rPr lang="ko-KR" altLang="en-US" sz="1200" dirty="0"/>
              <a:t> 회사 다양성 </a:t>
            </a:r>
            <a:r>
              <a:rPr lang="en-US" altLang="ko-KR" sz="1200" dirty="0"/>
              <a:t>&gt;</a:t>
            </a:r>
            <a:r>
              <a:rPr lang="ko-KR" altLang="en-US" sz="1200" dirty="0"/>
              <a:t> 새로운 멤버 </a:t>
            </a:r>
            <a:r>
              <a:rPr lang="en-US" altLang="ko-KR" sz="1200" dirty="0"/>
              <a:t>&gt;</a:t>
            </a:r>
            <a:r>
              <a:rPr lang="ko-KR" altLang="en-US" sz="1200" dirty="0"/>
              <a:t> </a:t>
            </a:r>
            <a:r>
              <a:rPr lang="ko-KR" altLang="en-US" sz="1200" strike="sngStrike" dirty="0"/>
              <a:t>잘생김 </a:t>
            </a:r>
            <a:r>
              <a:rPr lang="en-US" altLang="ko-KR" sz="1200" strike="sngStrike" dirty="0"/>
              <a:t>&gt;</a:t>
            </a:r>
            <a:r>
              <a:rPr lang="ko-KR" altLang="en-US" sz="1200" strike="sngStrike" dirty="0"/>
              <a:t> 젊음 </a:t>
            </a:r>
            <a:r>
              <a:rPr lang="en-US" altLang="ko-KR" sz="1200" strike="sngStrike" dirty="0"/>
              <a:t>&gt;</a:t>
            </a:r>
            <a:r>
              <a:rPr lang="ko-KR" altLang="en-US" sz="1200" strike="sngStrike" dirty="0"/>
              <a:t> </a:t>
            </a:r>
            <a:r>
              <a:rPr lang="en-US" altLang="ko-KR" sz="1200" strike="sngStrike" dirty="0"/>
              <a:t>…</a:t>
            </a: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1600" dirty="0"/>
              <a:t>새로 선발된 멤버는 </a:t>
            </a:r>
            <a:r>
              <a:rPr lang="en-US" altLang="ko-KR" sz="1600" dirty="0"/>
              <a:t>4</a:t>
            </a:r>
            <a:r>
              <a:rPr lang="ko-KR" altLang="en-US" sz="1600" dirty="0"/>
              <a:t>분기 운영위원회부터 참석 </a:t>
            </a:r>
            <a:r>
              <a:rPr lang="en-US" altLang="ko-KR" sz="1600" dirty="0"/>
              <a:t>(</a:t>
            </a:r>
            <a:r>
              <a:rPr lang="ko-KR" altLang="en-US" sz="1600" dirty="0"/>
              <a:t>이취임식</a:t>
            </a:r>
            <a:r>
              <a:rPr lang="en-US" altLang="ko-KR" sz="1600" dirty="0"/>
              <a:t>)</a:t>
            </a: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</a:pPr>
            <a:r>
              <a:rPr lang="en-US" altLang="ko-KR" sz="1600" dirty="0"/>
              <a:t>4</a:t>
            </a:r>
            <a:r>
              <a:rPr lang="ko-KR" altLang="en-US" sz="1600" dirty="0"/>
              <a:t>분기 운영위원회에서 </a:t>
            </a:r>
            <a:r>
              <a:rPr lang="en-US" altLang="ko-KR" sz="1600" dirty="0"/>
              <a:t>2024</a:t>
            </a:r>
            <a:r>
              <a:rPr lang="ko-KR" altLang="en-US" sz="1600" dirty="0"/>
              <a:t>년 운영위원회 리더 선발 예정</a:t>
            </a:r>
            <a:br>
              <a:rPr lang="ko-KR" altLang="en-US" sz="1600" dirty="0"/>
            </a:br>
            <a:endParaRPr lang="en-US" altLang="ko-KR" sz="1600" dirty="0"/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10048875" y="6235700"/>
            <a:ext cx="1305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u="none" strike="noStrike" cap="none">
                <a:solidFill>
                  <a:srgbClr val="898989"/>
                </a:solidFill>
                <a:sym typeface="Calibri"/>
              </a:rPr>
              <a:t>13</a:t>
            </a:fld>
            <a:endParaRPr sz="1200" u="none" strike="noStrike" cap="none" dirty="0">
              <a:solidFill>
                <a:srgbClr val="898989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9341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3200" dirty="0"/>
              <a:t>좋은 글 소개</a:t>
            </a:r>
            <a:endParaRPr sz="3200" u="none" strike="noStrike" cap="none" dirty="0">
              <a:solidFill>
                <a:srgbClr val="00B4C2"/>
              </a:solidFill>
              <a:sym typeface="Calibri"/>
            </a:endParaRPr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44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자동차 공급망 전반 오픈소스 관리 체계 구축 </a:t>
            </a:r>
            <a:r>
              <a:rPr lang="en-US" altLang="ko-KR" sz="2000" dirty="0"/>
              <a:t>:</a:t>
            </a:r>
            <a:r>
              <a:rPr lang="ko-KR" altLang="en-US" sz="2000" dirty="0"/>
              <a:t> </a:t>
            </a:r>
            <a:r>
              <a:rPr lang="en" altLang="ko-KR" sz="2000" dirty="0">
                <a:hlinkClick r:id="rId3"/>
              </a:rPr>
              <a:t>http://global-autonews.com/bbs/board.php?bo_table=bd_035&amp;wr_id=664</a:t>
            </a:r>
            <a:r>
              <a:rPr lang="ko-KR" altLang="en-US" sz="2000" dirty="0"/>
              <a:t> </a:t>
            </a:r>
            <a:endParaRPr lang="en" altLang="ko-KR" sz="2000" dirty="0"/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endParaRPr lang="en-US" altLang="ko-KR" sz="1600" dirty="0"/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10048875" y="6235700"/>
            <a:ext cx="1305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u="none" strike="noStrike" cap="none">
                <a:solidFill>
                  <a:srgbClr val="898989"/>
                </a:solidFill>
                <a:sym typeface="Calibri"/>
              </a:rPr>
              <a:t>14</a:t>
            </a:fld>
            <a:endParaRPr sz="1200" u="none" strike="noStrike" cap="none" dirty="0">
              <a:solidFill>
                <a:srgbClr val="898989"/>
              </a:solidFill>
              <a:sym typeface="Calibri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845A3BF-DABE-5F1A-67F1-D1A3FF149D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0954" y="2424105"/>
            <a:ext cx="5230091" cy="338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32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3200" dirty="0"/>
              <a:t>축하합니다</a:t>
            </a:r>
            <a:endParaRPr sz="3200" u="none" strike="noStrike" cap="none" dirty="0">
              <a:solidFill>
                <a:srgbClr val="00B4C2"/>
              </a:solidFill>
              <a:sym typeface="Calibri"/>
            </a:endParaRPr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44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오픈소스 공로자 표창 </a:t>
            </a:r>
            <a:r>
              <a:rPr lang="en-US" altLang="ko-KR" sz="2000" dirty="0"/>
              <a:t>:</a:t>
            </a:r>
            <a:r>
              <a:rPr lang="ko-KR" altLang="en-US" sz="2000" dirty="0"/>
              <a:t> 황은경 카카오 파트장</a:t>
            </a:r>
            <a:endParaRPr lang="en-US" altLang="ko-KR" sz="1600" dirty="0"/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10048875" y="6235700"/>
            <a:ext cx="1305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u="none" strike="noStrike" cap="none">
                <a:solidFill>
                  <a:srgbClr val="898989"/>
                </a:solidFill>
                <a:sym typeface="Calibri"/>
              </a:rPr>
              <a:t>15</a:t>
            </a:fld>
            <a:endParaRPr sz="1200" u="none" strike="noStrike" cap="none" dirty="0">
              <a:solidFill>
                <a:srgbClr val="898989"/>
              </a:solidFill>
              <a:sym typeface="Calibri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656924C-4072-80D0-D343-F5B320B28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795" y="2213685"/>
            <a:ext cx="4326110" cy="301047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34505DD-1EA7-786E-BF37-FA55759EB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8773" y="2213685"/>
            <a:ext cx="5690726" cy="298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567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altLang="ko-KR" sz="3200" u="none" strike="noStrike" cap="none" dirty="0">
                <a:solidFill>
                  <a:srgbClr val="00B4C2"/>
                </a:solidFill>
                <a:sym typeface="Calibri"/>
              </a:rPr>
              <a:t>Legal Subgroup </a:t>
            </a:r>
            <a:r>
              <a:rPr lang="ko-KR" altLang="en-US" sz="3200" u="none" strike="noStrike" cap="none" dirty="0">
                <a:solidFill>
                  <a:srgbClr val="00B4C2"/>
                </a:solidFill>
                <a:sym typeface="Calibri"/>
              </a:rPr>
              <a:t>개설</a:t>
            </a:r>
            <a:endParaRPr sz="3200" u="none" strike="noStrike" cap="none" dirty="0">
              <a:solidFill>
                <a:srgbClr val="00B4C2"/>
              </a:solidFill>
              <a:sym typeface="Calibri"/>
            </a:endParaRPr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544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en-US" altLang="ko-KR" sz="2000" dirty="0">
                <a:hlinkClick r:id="rId3"/>
              </a:rPr>
              <a:t>https://openchain-project.github.io/OpenChain-KWG/subgroup/legal/</a:t>
            </a:r>
            <a:endParaRPr lang="en-US" altLang="ko-KR" sz="1600" dirty="0"/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10048875" y="6235700"/>
            <a:ext cx="1305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u="none" strike="noStrike" cap="none">
                <a:solidFill>
                  <a:srgbClr val="898989"/>
                </a:solidFill>
                <a:sym typeface="Calibri"/>
              </a:rPr>
              <a:t>16</a:t>
            </a:fld>
            <a:endParaRPr sz="1200" u="none" strike="noStrike" cap="none" dirty="0">
              <a:solidFill>
                <a:srgbClr val="898989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4901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800" u="none" strike="noStrike" cap="none" dirty="0">
                <a:solidFill>
                  <a:srgbClr val="00B4C2"/>
                </a:solidFill>
                <a:cs typeface="Calibri"/>
                <a:sym typeface="Calibri"/>
              </a:rPr>
              <a:t>감사합니다</a:t>
            </a:r>
            <a:r>
              <a:rPr lang="en-US" altLang="ko-KR" sz="4800" u="none" strike="noStrike" cap="none" dirty="0">
                <a:solidFill>
                  <a:srgbClr val="00B4C2"/>
                </a:solidFill>
                <a:cs typeface="Calibri"/>
                <a:sym typeface="Calibri"/>
              </a:rPr>
              <a:t>.</a:t>
            </a:r>
            <a:endParaRPr sz="4800" u="none" strike="noStrike" cap="none" dirty="0">
              <a:solidFill>
                <a:srgbClr val="00B4C2"/>
              </a:solidFill>
              <a:cs typeface="Calibri"/>
              <a:sym typeface="Calibri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6B363C02-236C-B147-8C3A-566C6CD9A0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Thank you. </a:t>
            </a:r>
            <a:endParaRPr lang="en-KR" dirty="0"/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4294967295"/>
          </p:nvPr>
        </p:nvSpPr>
        <p:spPr>
          <a:xfrm>
            <a:off x="10887075" y="6235700"/>
            <a:ext cx="13049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u="none" strike="noStrike" cap="none">
                <a:solidFill>
                  <a:srgbClr val="898989"/>
                </a:solidFill>
                <a:sym typeface="Calibri"/>
              </a:rPr>
              <a:t>17</a:t>
            </a:fld>
            <a:endParaRPr sz="1200" u="none" strike="noStrike" cap="none" dirty="0">
              <a:solidFill>
                <a:srgbClr val="898989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73915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7FCC1-C6E8-FE48-9312-F7DE6985CC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새로 오신 분을 환영합니다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1E29D-16A9-A247-99AA-5EC482384C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R" dirty="0"/>
              <a:t>OpenChain Korea Work Group</a:t>
            </a:r>
          </a:p>
        </p:txBody>
      </p:sp>
    </p:spTree>
    <p:extLst>
      <p:ext uri="{BB962C8B-B14F-4D97-AF65-F5344CB8AC3E}">
        <p14:creationId xmlns:p14="http://schemas.microsoft.com/office/powerpoint/2010/main" val="594377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3200" dirty="0"/>
              <a:t>새로 오신 분을 환영합니다</a:t>
            </a:r>
            <a:r>
              <a:rPr lang="en-US" altLang="ko-KR" sz="3200" dirty="0"/>
              <a:t>.</a:t>
            </a:r>
            <a:r>
              <a:rPr lang="ko-KR" altLang="en-US" sz="3200" dirty="0"/>
              <a:t> </a:t>
            </a:r>
            <a:endParaRPr sz="3200" u="none" strike="noStrike" cap="none" dirty="0">
              <a:solidFill>
                <a:srgbClr val="00B4C2"/>
              </a:solidFill>
              <a:sym typeface="Calibri"/>
            </a:endParaRPr>
          </a:p>
        </p:txBody>
      </p:sp>
      <p:sp>
        <p:nvSpPr>
          <p:cNvPr id="187" name="Google Shape;187;p25"/>
          <p:cNvSpPr txBox="1">
            <a:spLocks noGrp="1"/>
          </p:cNvSpPr>
          <p:nvPr>
            <p:ph type="body" idx="1"/>
          </p:nvPr>
        </p:nvSpPr>
        <p:spPr>
          <a:xfrm>
            <a:off x="838200" y="1414732"/>
            <a:ext cx="10515600" cy="4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박종찬 님 </a:t>
            </a:r>
            <a:r>
              <a:rPr lang="en-US" altLang="ko-KR" sz="2000" dirty="0"/>
              <a:t>	KB</a:t>
            </a:r>
            <a:r>
              <a:rPr lang="ko-KR" altLang="en-US" sz="2000" dirty="0"/>
              <a:t>국민은행</a:t>
            </a:r>
            <a:endParaRPr lang="en-US" altLang="ko-KR" sz="2000" dirty="0"/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배지현 님 </a:t>
            </a:r>
            <a:r>
              <a:rPr lang="en-US" altLang="ko-KR" sz="2000" dirty="0"/>
              <a:t>	</a:t>
            </a:r>
            <a:r>
              <a:rPr lang="ko-KR" altLang="en-US" sz="2000" dirty="0" err="1"/>
              <a:t>안랩</a:t>
            </a:r>
            <a:endParaRPr lang="en-US" altLang="ko-KR" sz="2000" dirty="0"/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이혜인 님</a:t>
            </a:r>
            <a:r>
              <a:rPr lang="en-US" altLang="ko-KR" sz="2000" dirty="0"/>
              <a:t>	LG</a:t>
            </a:r>
            <a:r>
              <a:rPr lang="ko-KR" altLang="en-US" sz="2000" dirty="0"/>
              <a:t>전자</a:t>
            </a:r>
            <a:endParaRPr lang="en-US" altLang="ko-KR" sz="2000" dirty="0"/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백두산 님</a:t>
            </a:r>
            <a:r>
              <a:rPr lang="en-US" altLang="ko-KR" sz="2000" dirty="0"/>
              <a:t>	KB</a:t>
            </a:r>
            <a:r>
              <a:rPr lang="ko-KR" altLang="en-US" sz="2000" dirty="0" err="1"/>
              <a:t>데이타시스템</a:t>
            </a:r>
            <a:endParaRPr lang="en-US" altLang="ko-KR" sz="2000" dirty="0"/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 err="1"/>
              <a:t>유경재</a:t>
            </a:r>
            <a:r>
              <a:rPr lang="ko-KR" altLang="en-US" sz="2000" dirty="0"/>
              <a:t> 님</a:t>
            </a:r>
            <a:r>
              <a:rPr lang="en-US" altLang="ko-KR" sz="2000" dirty="0"/>
              <a:t>	LG AI</a:t>
            </a:r>
            <a:r>
              <a:rPr lang="ko-KR" altLang="en-US" sz="2000" dirty="0"/>
              <a:t>연구원</a:t>
            </a:r>
            <a:endParaRPr lang="en-US" altLang="ko-KR" sz="2000" dirty="0"/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강민주 님</a:t>
            </a:r>
            <a:r>
              <a:rPr lang="en-US" altLang="ko-KR" sz="2000" dirty="0"/>
              <a:t>	</a:t>
            </a:r>
            <a:r>
              <a:rPr lang="ko-KR" altLang="en-US" sz="2000" dirty="0"/>
              <a:t>금융결제원</a:t>
            </a:r>
            <a:r>
              <a:rPr lang="en-US" altLang="ko-KR" sz="2000" dirty="0"/>
              <a:t>			</a:t>
            </a:r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endParaRPr lang="en-US" altLang="ko-KR" sz="2000" dirty="0"/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altLang="ko-KR" sz="2000" dirty="0"/>
              <a:t>(</a:t>
            </a:r>
            <a:r>
              <a:rPr lang="ko-KR" altLang="en-US" sz="2000" dirty="0"/>
              <a:t>이외에도 처음 모임에 참여하신 분은 알려주세요</a:t>
            </a:r>
            <a:r>
              <a:rPr lang="en-US" altLang="ko-KR" sz="2000" dirty="0"/>
              <a:t>!)</a:t>
            </a:r>
          </a:p>
        </p:txBody>
      </p:sp>
      <p:sp>
        <p:nvSpPr>
          <p:cNvPr id="188" name="Google Shape;188;p25"/>
          <p:cNvSpPr txBox="1">
            <a:spLocks noGrp="1"/>
          </p:cNvSpPr>
          <p:nvPr>
            <p:ph type="sldNum" idx="12"/>
          </p:nvPr>
        </p:nvSpPr>
        <p:spPr>
          <a:xfrm>
            <a:off x="10048875" y="6235700"/>
            <a:ext cx="1305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u="none" strike="noStrike" cap="none">
                <a:solidFill>
                  <a:srgbClr val="898989"/>
                </a:solidFill>
                <a:sym typeface="Calibri"/>
              </a:rPr>
              <a:t>3</a:t>
            </a:fld>
            <a:endParaRPr sz="1200" u="none" strike="noStrike" cap="none" dirty="0">
              <a:solidFill>
                <a:srgbClr val="898989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86535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7FCC1-C6E8-FE48-9312-F7DE6985CC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이전 모임 리뷰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1E29D-16A9-A247-99AA-5EC482384C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R" dirty="0"/>
              <a:t>OpenChain Korea Work Group</a:t>
            </a:r>
          </a:p>
        </p:txBody>
      </p:sp>
    </p:spTree>
    <p:extLst>
      <p:ext uri="{BB962C8B-B14F-4D97-AF65-F5344CB8AC3E}">
        <p14:creationId xmlns:p14="http://schemas.microsoft.com/office/powerpoint/2010/main" val="2403658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229AA-155F-E28A-AB5A-E10AB15DB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설문</a:t>
            </a:r>
            <a:r>
              <a:rPr kumimoji="1" lang="ko-KR" altLang="en-US" dirty="0"/>
              <a:t> 결과 공유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행사 만족도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DED604-530D-9C2F-AAF3-32217E9CD3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CA" smtClean="0"/>
              <a:pPr/>
              <a:t>5</a:t>
            </a:fld>
            <a:endParaRPr lang="en-CA" dirty="0"/>
          </a:p>
        </p:txBody>
      </p:sp>
      <p:pic>
        <p:nvPicPr>
          <p:cNvPr id="1026" name="Picture 2" descr="양식 응답 차트. 질문 제목: 이번 행사 만족도는?. 응답 수: 응답 14개.">
            <a:extLst>
              <a:ext uri="{FF2B5EF4-FFF2-40B4-BE49-F238E27FC236}">
                <a16:creationId xmlns:a16="http://schemas.microsoft.com/office/drawing/2014/main" id="{7C89379A-27F8-A5EF-60BF-56FADB040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8653" y="1690688"/>
            <a:ext cx="9494693" cy="3994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044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5D914E-2245-DE76-47A0-8C69A8FDD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설문</a:t>
            </a:r>
            <a:r>
              <a:rPr kumimoji="1" lang="ko-KR" altLang="en-US" dirty="0"/>
              <a:t> 결과 공유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만족스러운 부분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B651CD-4B79-B1C0-84F8-D73B69BC4F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CA" smtClean="0"/>
              <a:pPr/>
              <a:t>6</a:t>
            </a:fld>
            <a:endParaRPr lang="en-CA" dirty="0"/>
          </a:p>
        </p:txBody>
      </p:sp>
      <p:pic>
        <p:nvPicPr>
          <p:cNvPr id="2050" name="Picture 2" descr="양식 응답 차트. 질문 제목: 이번 행사에서 가장 만족스러웠던 부분은? (복수선택가능). 응답 수: 응답 14개.">
            <a:extLst>
              <a:ext uri="{FF2B5EF4-FFF2-40B4-BE49-F238E27FC236}">
                <a16:creationId xmlns:a16="http://schemas.microsoft.com/office/drawing/2014/main" id="{049BA8A8-9747-0B52-C29B-9E0670438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772" y="1773467"/>
            <a:ext cx="9386455" cy="4462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345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5D914E-2245-DE76-47A0-8C69A8FDD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설문</a:t>
            </a:r>
            <a:r>
              <a:rPr kumimoji="1" lang="ko-KR" altLang="en-US" dirty="0"/>
              <a:t> 결과 공유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인기 세션 </a:t>
            </a:r>
            <a:r>
              <a:rPr kumimoji="1" lang="en-US" altLang="ko-KR" dirty="0"/>
              <a:t>top3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B651CD-4B79-B1C0-84F8-D73B69BC4F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CA" smtClean="0"/>
              <a:pPr/>
              <a:t>7</a:t>
            </a:fld>
            <a:endParaRPr lang="en-CA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70CDEE-221B-7DD9-7DDF-299B0F718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28155"/>
            <a:ext cx="1993899" cy="1993899"/>
          </a:xfrm>
          <a:prstGeom prst="rect">
            <a:avLst/>
          </a:prstGeom>
        </p:spPr>
      </p:pic>
      <p:sp>
        <p:nvSpPr>
          <p:cNvPr id="6" name="Google Shape;187;p25">
            <a:extLst>
              <a:ext uri="{FF2B5EF4-FFF2-40B4-BE49-F238E27FC236}">
                <a16:creationId xmlns:a16="http://schemas.microsoft.com/office/drawing/2014/main" id="{41387A04-A5F0-4A44-34E9-440F9C10DE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605644" y="2078182"/>
            <a:ext cx="7748155" cy="3576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오소리 프로젝트</a:t>
            </a:r>
            <a:r>
              <a:rPr lang="en-US" altLang="ko-KR" sz="2000" dirty="0"/>
              <a:t>,</a:t>
            </a:r>
            <a:r>
              <a:rPr lang="ko-KR" altLang="en-US" sz="2000" dirty="0"/>
              <a:t> 웅장한 계획을 밝히다 </a:t>
            </a:r>
            <a:r>
              <a:rPr lang="en-US" altLang="ko-KR" sz="2000" dirty="0"/>
              <a:t>(</a:t>
            </a:r>
            <a:r>
              <a:rPr lang="ko-KR" altLang="en-US" sz="2000" dirty="0"/>
              <a:t>정윤환 </a:t>
            </a:r>
            <a:r>
              <a:rPr lang="en-US" altLang="ko-KR" sz="2000" dirty="0"/>
              <a:t>/</a:t>
            </a:r>
            <a:r>
              <a:rPr lang="ko-KR" altLang="en-US" sz="2000" dirty="0"/>
              <a:t> 삼성전자</a:t>
            </a:r>
            <a:r>
              <a:rPr lang="en-US" altLang="ko-KR" sz="2000" dirty="0"/>
              <a:t>)</a:t>
            </a:r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en-US" altLang="ko-KR" sz="2000" dirty="0" err="1"/>
              <a:t>FOSSLight</a:t>
            </a:r>
            <a:r>
              <a:rPr lang="en-US" altLang="ko-KR" sz="2000" dirty="0"/>
              <a:t> + Security Release (</a:t>
            </a:r>
            <a:r>
              <a:rPr lang="ko-KR" altLang="en-US" sz="2000" dirty="0"/>
              <a:t>석지영 </a:t>
            </a:r>
            <a:r>
              <a:rPr lang="en-US" altLang="ko-KR" sz="2000" dirty="0"/>
              <a:t>/</a:t>
            </a:r>
            <a:r>
              <a:rPr lang="ko-KR" altLang="en-US" sz="2000" dirty="0"/>
              <a:t> </a:t>
            </a:r>
            <a:r>
              <a:rPr lang="en-US" altLang="ko-KR" sz="2000" dirty="0"/>
              <a:t>LG</a:t>
            </a:r>
            <a:r>
              <a:rPr lang="ko-KR" altLang="en-US" sz="2000" dirty="0"/>
              <a:t>전자</a:t>
            </a:r>
            <a:r>
              <a:rPr lang="en-US" altLang="ko-KR" sz="2000" dirty="0"/>
              <a:t>)</a:t>
            </a:r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endParaRPr lang="en-US" altLang="ko-KR" sz="2000" dirty="0"/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r>
              <a:rPr lang="ko-KR" altLang="en-US" sz="2000" dirty="0"/>
              <a:t>나머지 세션도 모두 동일하게 득표하셨습니다</a:t>
            </a:r>
            <a:r>
              <a:rPr lang="en-US" altLang="ko-KR" sz="2000" dirty="0"/>
              <a:t>.</a:t>
            </a:r>
            <a:r>
              <a:rPr lang="ko-KR" altLang="en-US" sz="2000" dirty="0"/>
              <a:t> 모두들 지난 </a:t>
            </a:r>
            <a:r>
              <a:rPr lang="en-US" altLang="ko-KR" sz="2000" dirty="0"/>
              <a:t>18</a:t>
            </a:r>
            <a:r>
              <a:rPr lang="ko-KR" altLang="en-US" sz="2000" dirty="0"/>
              <a:t>기 모임을 위해 </a:t>
            </a:r>
            <a:r>
              <a:rPr lang="ko-KR" altLang="en-US" sz="2000" dirty="0" err="1"/>
              <a:t>준비해주셔서</a:t>
            </a:r>
            <a:r>
              <a:rPr lang="ko-KR" altLang="en-US" sz="2000" dirty="0"/>
              <a:t> 감사합니다</a:t>
            </a:r>
            <a:r>
              <a:rPr lang="en-US" altLang="ko-KR" sz="2000" dirty="0"/>
              <a:t>!</a:t>
            </a:r>
          </a:p>
          <a:p>
            <a:pPr marL="228600" indent="-228600">
              <a:lnSpc>
                <a:spcPct val="115000"/>
              </a:lnSpc>
              <a:spcBef>
                <a:spcPts val="0"/>
              </a:spcBef>
            </a:pPr>
            <a:endParaRPr lang="en-US" altLang="ko-KR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CD9F69D-376E-DAB7-76FA-CD284B63B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0764" y="3905170"/>
            <a:ext cx="4308763" cy="249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36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5D914E-2245-DE76-47A0-8C69A8FDD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모임 후기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B651CD-4B79-B1C0-84F8-D73B69BC4F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CA" smtClean="0"/>
              <a:pPr/>
              <a:t>8</a:t>
            </a:fld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18AD24-920C-7987-9CCA-6A5160807A84}"/>
              </a:ext>
            </a:extLst>
          </p:cNvPr>
          <p:cNvSpPr txBox="1"/>
          <p:nvPr/>
        </p:nvSpPr>
        <p:spPr>
          <a:xfrm>
            <a:off x="838200" y="1312150"/>
            <a:ext cx="60942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dirty="0">
                <a:hlinkClick r:id="rId2"/>
              </a:rPr>
              <a:t>https://tech.kakao.com/2023/07/10/openchain-kwg-18th-meeting/</a:t>
            </a:r>
            <a:r>
              <a:rPr lang="ko-KR" altLang="en-US" dirty="0"/>
              <a:t> </a:t>
            </a:r>
            <a:endParaRPr lang="ko-Kore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3D40C36-FC5E-6CD9-9FD3-8D83552C17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364"/>
          <a:stretch/>
        </p:blipFill>
        <p:spPr>
          <a:xfrm>
            <a:off x="2552700" y="1717382"/>
            <a:ext cx="7772400" cy="47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142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7FCC1-C6E8-FE48-9312-F7DE6985CC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이번 분기 주요 소식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1E29D-16A9-A247-99AA-5EC482384C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R" dirty="0"/>
              <a:t>OpenChain Korea Work Group</a:t>
            </a:r>
          </a:p>
        </p:txBody>
      </p:sp>
    </p:spTree>
    <p:extLst>
      <p:ext uri="{BB962C8B-B14F-4D97-AF65-F5344CB8AC3E}">
        <p14:creationId xmlns:p14="http://schemas.microsoft.com/office/powerpoint/2010/main" val="1281956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11695</TotalTime>
  <Words>552</Words>
  <Application>Microsoft Macintosh PowerPoint</Application>
  <PresentationFormat>와이드스크린</PresentationFormat>
  <Paragraphs>84</Paragraphs>
  <Slides>17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Calibri</vt:lpstr>
      <vt:lpstr>NanumSquare ExtraBold</vt:lpstr>
      <vt:lpstr>Arial</vt:lpstr>
      <vt:lpstr>Office Theme</vt:lpstr>
      <vt:lpstr>2023년 3분기 Update</vt:lpstr>
      <vt:lpstr>새로 오신 분을 환영합니다</vt:lpstr>
      <vt:lpstr>새로 오신 분을 환영합니다. </vt:lpstr>
      <vt:lpstr>이전 모임 리뷰</vt:lpstr>
      <vt:lpstr>설문 결과 공유 – 행사 만족도</vt:lpstr>
      <vt:lpstr>설문 결과 공유 – 만족스러운 부분</vt:lpstr>
      <vt:lpstr>설문 결과 공유 – 인기 세션 top3</vt:lpstr>
      <vt:lpstr>모임 후기</vt:lpstr>
      <vt:lpstr>이번 분기 주요 소식</vt:lpstr>
      <vt:lpstr>LINE OpenChain 인증 선언</vt:lpstr>
      <vt:lpstr>Tooling 그룹 모임</vt:lpstr>
      <vt:lpstr>운영위원회 3분기 모임 (8/21)</vt:lpstr>
      <vt:lpstr>운영위원회 선거</vt:lpstr>
      <vt:lpstr>좋은 글 소개</vt:lpstr>
      <vt:lpstr>축하합니다</vt:lpstr>
      <vt:lpstr>Legal Subgroup 개설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장학성님(HAKSUNG)/Infra Architect팀</cp:lastModifiedBy>
  <cp:revision>129</cp:revision>
  <dcterms:modified xsi:type="dcterms:W3CDTF">2023-09-18T05:59:31Z</dcterms:modified>
</cp:coreProperties>
</file>